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8" r:id="rId3"/>
    <p:sldId id="257" r:id="rId4"/>
    <p:sldId id="258" r:id="rId5"/>
    <p:sldId id="259" r:id="rId6"/>
    <p:sldId id="260" r:id="rId7"/>
    <p:sldId id="261" r:id="rId8"/>
    <p:sldId id="262" r:id="rId9"/>
    <p:sldId id="264" r:id="rId10"/>
    <p:sldId id="265" r:id="rId11"/>
    <p:sldId id="266" r:id="rId12"/>
    <p:sldId id="267" r:id="rId13"/>
    <p:sldId id="269" r:id="rId14"/>
    <p:sldId id="270" r:id="rId15"/>
    <p:sldId id="272" r:id="rId16"/>
    <p:sldId id="2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7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17" name="Footer Placeholder 16"/>
          <p:cNvSpPr>
            <a:spLocks noGrp="1"/>
          </p:cNvSpPr>
          <p:nvPr>
            <p:ph type="ftr" sz="quarter" idx="11"/>
          </p:nvPr>
        </p:nvSpPr>
        <p:spPr/>
        <p:txBody>
          <a:bodyPr/>
          <a:lstStyle/>
          <a:p>
            <a:endParaRPr lang="en-C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935F262-2435-4198-BAA8-2A19159892FA}" type="slidenum">
              <a:rPr lang="en-CA" smtClean="0"/>
              <a:pPr/>
              <a:t>‹#›</a:t>
            </a:fld>
            <a:endParaRPr lang="en-C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935F262-2435-4198-BAA8-2A19159892FA}"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935F262-2435-4198-BAA8-2A19159892FA}" type="slidenum">
              <a:rPr lang="en-CA" smtClean="0"/>
              <a:pPr/>
              <a:t>‹#›</a:t>
            </a:fld>
            <a:endParaRPr lang="en-C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4361688" y="1026372"/>
            <a:ext cx="457200" cy="441325"/>
          </a:xfrm>
        </p:spPr>
        <p:txBody>
          <a:bodyPr/>
          <a:lstStyle/>
          <a:p>
            <a:fld id="{C935F262-2435-4198-BAA8-2A19159892FA}" type="slidenum">
              <a:rPr lang="en-CA" smtClean="0"/>
              <a:pPr/>
              <a:t>‹#›</a:t>
            </a:fld>
            <a:endParaRPr lang="en-C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CA"/>
          </a:p>
        </p:txBody>
      </p:sp>
      <p:sp>
        <p:nvSpPr>
          <p:cNvPr id="4" name="Date Placeholder 3"/>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935F262-2435-4198-BAA8-2A19159892FA}" type="slidenum">
              <a:rPr lang="en-CA" smtClean="0"/>
              <a:pPr/>
              <a:t>‹#›</a:t>
            </a:fld>
            <a:endParaRPr lang="en-C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7E8F143-D80D-49CE-899B-9634EA2185BB}" type="datetimeFigureOut">
              <a:rPr lang="en-CA" smtClean="0"/>
              <a:pPr/>
              <a:t>05/07/2012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935F262-2435-4198-BAA8-2A19159892FA}" type="slidenum">
              <a:rPr lang="en-CA" smtClean="0"/>
              <a:pPr/>
              <a:t>‹#›</a:t>
            </a:fld>
            <a:endParaRPr lang="en-C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8" name="Footer Placeholder 7"/>
          <p:cNvSpPr>
            <a:spLocks noGrp="1"/>
          </p:cNvSpPr>
          <p:nvPr>
            <p:ph type="ftr" sz="quarter" idx="11"/>
          </p:nvPr>
        </p:nvSpPr>
        <p:spPr>
          <a:xfrm>
            <a:off x="304800" y="6409944"/>
            <a:ext cx="3581400" cy="365760"/>
          </a:xfrm>
        </p:spPr>
        <p:txBody>
          <a:bodyPr/>
          <a:lstStyle/>
          <a:p>
            <a:endParaRPr lang="en-C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935F262-2435-4198-BAA8-2A19159892FA}" type="slidenum">
              <a:rPr lang="en-CA" smtClean="0"/>
              <a:pPr/>
              <a:t>‹#›</a:t>
            </a:fld>
            <a:endParaRPr lang="en-C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a:xfrm>
            <a:off x="4343400" y="1036020"/>
            <a:ext cx="457200" cy="441325"/>
          </a:xfrm>
        </p:spPr>
        <p:txBody>
          <a:bodyPr/>
          <a:lstStyle/>
          <a:p>
            <a:fld id="{C935F262-2435-4198-BAA8-2A19159892FA}"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935F262-2435-4198-BAA8-2A19159892FA}"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935F262-2435-4198-BAA8-2A19159892FA}" type="slidenum">
              <a:rPr lang="en-CA" smtClean="0"/>
              <a:pPr/>
              <a:t>‹#›</a:t>
            </a:fld>
            <a:endParaRPr lang="en-C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7E8F143-D80D-49CE-899B-9634EA2185BB}" type="datetimeFigureOut">
              <a:rPr lang="en-CA" smtClean="0"/>
              <a:pPr/>
              <a:t>05/07/2012</a:t>
            </a:fld>
            <a:endParaRPr lang="en-CA"/>
          </a:p>
        </p:txBody>
      </p:sp>
      <p:sp>
        <p:nvSpPr>
          <p:cNvPr id="6" name="Footer Placeholder 5"/>
          <p:cNvSpPr>
            <a:spLocks noGrp="1"/>
          </p:cNvSpPr>
          <p:nvPr>
            <p:ph type="ftr" sz="quarter" idx="11"/>
          </p:nvPr>
        </p:nvSpPr>
        <p:spPr>
          <a:xfrm>
            <a:off x="301752" y="6410848"/>
            <a:ext cx="3383280" cy="365760"/>
          </a:xfrm>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935F262-2435-4198-BAA8-2A19159892FA}" type="slidenum">
              <a:rPr lang="en-CA" smtClean="0"/>
              <a:pPr/>
              <a:t>‹#›</a:t>
            </a:fld>
            <a:endParaRPr lang="en-C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7E8F143-D80D-49CE-899B-9634EA2185BB}" type="datetimeFigureOut">
              <a:rPr lang="en-CA" smtClean="0"/>
              <a:pPr/>
              <a:t>05/07/2012</a:t>
            </a:fld>
            <a:endParaRPr lang="en-CA"/>
          </a:p>
        </p:txBody>
      </p:sp>
      <p:sp>
        <p:nvSpPr>
          <p:cNvPr id="6" name="Footer Placeholder 5"/>
          <p:cNvSpPr>
            <a:spLocks noGrp="1"/>
          </p:cNvSpPr>
          <p:nvPr>
            <p:ph type="ftr" sz="quarter" idx="11"/>
          </p:nvPr>
        </p:nvSpPr>
        <p:spPr>
          <a:xfrm>
            <a:off x="301752" y="6410848"/>
            <a:ext cx="3584448" cy="365760"/>
          </a:xfrm>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7E8F143-D80D-49CE-899B-9634EA2185BB}" type="datetimeFigureOut">
              <a:rPr lang="en-CA" smtClean="0"/>
              <a:pPr/>
              <a:t>05/07/2012</a:t>
            </a:fld>
            <a:endParaRPr lang="en-C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C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935F262-2435-4198-BAA8-2A19159892FA}" type="slidenum">
              <a:rPr lang="en-CA" smtClean="0"/>
              <a:pPr/>
              <a:t>‹#›</a:t>
            </a:fld>
            <a:endParaRPr lang="en-C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city-journal.org/html/14_3_defense_memorization.html" TargetMode="External"/><Relationship Id="rId7" Type="http://schemas.openxmlformats.org/officeDocument/2006/relationships/hyperlink" Target="https://exchange.nbed.nb.ca/owa/redir.aspx?C=8f3c5f7091e44e479f827fb2c3eefd43&amp;URL=http://www.pbs.org/teacherline/courses/inst335/docs/inst335_brooks.pdf" TargetMode="External"/><Relationship Id="rId2" Type="http://schemas.openxmlformats.org/officeDocument/2006/relationships/hyperlink" Target="http://educationnext.org/romancing-the-child/" TargetMode="External"/><Relationship Id="rId1" Type="http://schemas.openxmlformats.org/officeDocument/2006/relationships/slideLayout" Target="../slideLayouts/slideLayout2.xml"/><Relationship Id="rId6" Type="http://schemas.openxmlformats.org/officeDocument/2006/relationships/hyperlink" Target="http://people.uncw.edu/kozloffm/fads.html" TargetMode="External"/><Relationship Id="rId5" Type="http://schemas.openxmlformats.org/officeDocument/2006/relationships/hyperlink" Target="http://voiced.ca/?p=1668" TargetMode="External"/><Relationship Id="rId4" Type="http://schemas.openxmlformats.org/officeDocument/2006/relationships/hyperlink" Target="http://concretekax.blogspot.ca/2009/07/is-rote-memorization-20th-century-skill.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smtClean="0"/>
              <a:t>“Romancing A Generation?”</a:t>
            </a:r>
            <a:endParaRPr lang="en-CA" dirty="0"/>
          </a:p>
        </p:txBody>
      </p:sp>
      <p:sp>
        <p:nvSpPr>
          <p:cNvPr id="2" name="Title 1"/>
          <p:cNvSpPr>
            <a:spLocks noGrp="1"/>
          </p:cNvSpPr>
          <p:nvPr>
            <p:ph type="ctrTitle"/>
          </p:nvPr>
        </p:nvSpPr>
        <p:spPr/>
        <p:txBody>
          <a:bodyPr/>
          <a:lstStyle/>
          <a:p>
            <a:r>
              <a:rPr lang="en-US" smtClean="0"/>
              <a:t>The Poor Scholar:Questioning Constructivism</a:t>
            </a:r>
            <a:endParaRPr lang="en-CA" dirty="0"/>
          </a:p>
        </p:txBody>
      </p:sp>
      <p:sp>
        <p:nvSpPr>
          <p:cNvPr id="4" name="ZoneTexte 3"/>
          <p:cNvSpPr txBox="1"/>
          <p:nvPr/>
        </p:nvSpPr>
        <p:spPr>
          <a:xfrm>
            <a:off x="152400" y="5782270"/>
            <a:ext cx="8686800" cy="923330"/>
          </a:xfrm>
          <a:prstGeom prst="rect">
            <a:avLst/>
          </a:prstGeom>
          <a:noFill/>
        </p:spPr>
        <p:txBody>
          <a:bodyPr wrap="square" rtlCol="0">
            <a:spAutoFit/>
          </a:bodyPr>
          <a:lstStyle/>
          <a:p>
            <a:pPr algn="ctr"/>
            <a:r>
              <a:rPr lang="en-US" dirty="0" smtClean="0"/>
              <a:t>By </a:t>
            </a:r>
            <a:r>
              <a:rPr lang="en-CA" dirty="0" smtClean="0"/>
              <a:t>Susan Holden, Mark Lloyd, Jennifer Nicholson,</a:t>
            </a:r>
          </a:p>
          <a:p>
            <a:pPr algn="ctr"/>
            <a:r>
              <a:rPr lang="en-CA" dirty="0" smtClean="0"/>
              <a:t>Eric McIntyre, Huguette Poirier and Julie Stewart</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Further Research to refute constructivism</a:t>
            </a:r>
            <a:endParaRPr lang="en-CA" dirty="0"/>
          </a:p>
        </p:txBody>
      </p:sp>
      <p:sp>
        <p:nvSpPr>
          <p:cNvPr id="3" name="Content Placeholder 2"/>
          <p:cNvSpPr>
            <a:spLocks noGrp="1"/>
          </p:cNvSpPr>
          <p:nvPr>
            <p:ph sz="quarter" idx="1"/>
          </p:nvPr>
        </p:nvSpPr>
        <p:spPr/>
        <p:txBody>
          <a:bodyPr>
            <a:normAutofit/>
          </a:bodyPr>
          <a:lstStyle/>
          <a:p>
            <a:r>
              <a:rPr lang="en-CA" dirty="0"/>
              <a:t>One researcher believes memorization has become archaic and has more or less been fully replaced by a more constructivist approach. Michael Knox-</a:t>
            </a:r>
            <a:r>
              <a:rPr lang="en-CA" dirty="0" err="1"/>
              <a:t>Baren</a:t>
            </a:r>
            <a:r>
              <a:rPr lang="en-CA" dirty="0"/>
              <a:t> (2004) stated “...if there’s one thing progressive educators don’t like it’s rote learning. As a result, we now have several generations of Americans who’ve never memorized much of anything. Even highly educated people in their thirties and forties are often unable to recite half a dozen lines of classic poetry or prose.”</a:t>
            </a:r>
          </a:p>
          <a:p>
            <a:endParaRPr lang="en-C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3959352"/>
          </a:xfrm>
        </p:spPr>
        <p:txBody>
          <a:bodyPr>
            <a:normAutofit/>
          </a:bodyPr>
          <a:lstStyle/>
          <a:p>
            <a:r>
              <a:rPr lang="en-CA" dirty="0"/>
              <a:t>Blog post from Michael </a:t>
            </a:r>
            <a:r>
              <a:rPr lang="en-CA" dirty="0" err="1"/>
              <a:t>Kaechele</a:t>
            </a:r>
            <a:r>
              <a:rPr lang="en-CA" dirty="0"/>
              <a:t> from </a:t>
            </a:r>
            <a:r>
              <a:rPr lang="en-CA" dirty="0" err="1"/>
              <a:t>Michigan,US</a:t>
            </a:r>
            <a:r>
              <a:rPr lang="en-CA" dirty="0"/>
              <a:t>, a teacher in a problem based learning school “Is rote memorization a 21</a:t>
            </a:r>
            <a:r>
              <a:rPr lang="en-CA" baseline="30000" dirty="0"/>
              <a:t>st</a:t>
            </a:r>
            <a:r>
              <a:rPr lang="en-CA" dirty="0"/>
              <a:t> Century skill? One of the things that has amazed me in my 5 years of teaching a Grade 6 math-focused technology class is how many kids do not know the answer to simple math problems like 3 x 7. They want to use a calculator for basic math facts.”</a:t>
            </a:r>
          </a:p>
          <a:p>
            <a:endParaRPr lang="en-CA" dirty="0"/>
          </a:p>
        </p:txBody>
      </p:sp>
      <p:pic>
        <p:nvPicPr>
          <p:cNvPr id="51202" name="Picture 2" descr="http://www.crossfitlondon.ca/wp/wp-content/uploads/2011/11/calculatorrgb.jpg"/>
          <p:cNvPicPr>
            <a:picLocks noChangeAspect="1" noChangeArrowheads="1"/>
          </p:cNvPicPr>
          <p:nvPr/>
        </p:nvPicPr>
        <p:blipFill>
          <a:blip r:embed="rId2" cstate="print"/>
          <a:srcRect/>
          <a:stretch>
            <a:fillRect/>
          </a:stretch>
        </p:blipFill>
        <p:spPr bwMode="auto">
          <a:xfrm>
            <a:off x="3657600" y="4648200"/>
            <a:ext cx="1905000" cy="1905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Not totally against it but raises a good point:</a:t>
            </a:r>
            <a:endParaRPr lang="en-CA" dirty="0"/>
          </a:p>
        </p:txBody>
      </p:sp>
      <p:sp>
        <p:nvSpPr>
          <p:cNvPr id="3" name="Content Placeholder 2"/>
          <p:cNvSpPr>
            <a:spLocks noGrp="1"/>
          </p:cNvSpPr>
          <p:nvPr>
            <p:ph sz="quarter" idx="1"/>
          </p:nvPr>
        </p:nvSpPr>
        <p:spPr/>
        <p:txBody>
          <a:bodyPr>
            <a:normAutofit/>
          </a:bodyPr>
          <a:lstStyle/>
          <a:p>
            <a:r>
              <a:rPr lang="en-CA" dirty="0" err="1"/>
              <a:t>Kirshner</a:t>
            </a:r>
            <a:r>
              <a:rPr lang="en-CA" dirty="0"/>
              <a:t>, </a:t>
            </a:r>
            <a:r>
              <a:rPr lang="en-CA" dirty="0" err="1"/>
              <a:t>Sweller</a:t>
            </a:r>
            <a:r>
              <a:rPr lang="en-CA" dirty="0"/>
              <a:t>, Clark (2006) The advantage of guidance begins to recede only when learners have sufficiently high prior knowledge to provide “internal” guidance</a:t>
            </a:r>
            <a:r>
              <a:rPr lang="en-CA" dirty="0" smtClean="0"/>
              <a:t>.</a:t>
            </a:r>
          </a:p>
          <a:p>
            <a:endParaRPr lang="en-US" dirty="0"/>
          </a:p>
          <a:p>
            <a:r>
              <a:rPr lang="en-US" dirty="0"/>
              <a:t>Basically, the research indicates that 21</a:t>
            </a:r>
            <a:r>
              <a:rPr lang="en-US" baseline="30000" dirty="0"/>
              <a:t>st</a:t>
            </a:r>
            <a:r>
              <a:rPr lang="en-US" dirty="0"/>
              <a:t> century classrooms may need a marriage of both inquiry and memorization/coverage and that “The Scholar’s Soliloquy”-with its irony and </a:t>
            </a:r>
            <a:r>
              <a:rPr lang="en-US" dirty="0" err="1"/>
              <a:t>humour</a:t>
            </a:r>
            <a:r>
              <a:rPr lang="en-US" dirty="0"/>
              <a:t>- is indeed still relevant for </a:t>
            </a:r>
            <a:r>
              <a:rPr lang="en-US" dirty="0" smtClean="0"/>
              <a:t>our professional </a:t>
            </a:r>
            <a:r>
              <a:rPr lang="en-US" dirty="0"/>
              <a:t>reflection.</a:t>
            </a:r>
            <a:endParaRPr lang="en-CA" dirty="0"/>
          </a:p>
          <a:p>
            <a:endParaRPr lang="en-CA" dirty="0"/>
          </a:p>
          <a:p>
            <a:endParaRPr lang="en-C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What do we know about constructivism?</a:t>
            </a:r>
            <a:endParaRPr lang="en-CA" dirty="0"/>
          </a:p>
        </p:txBody>
      </p:sp>
      <p:sp>
        <p:nvSpPr>
          <p:cNvPr id="3" name="Content Placeholder 2"/>
          <p:cNvSpPr>
            <a:spLocks noGrp="1"/>
          </p:cNvSpPr>
          <p:nvPr>
            <p:ph sz="quarter" idx="1"/>
          </p:nvPr>
        </p:nvSpPr>
        <p:spPr/>
        <p:txBody>
          <a:bodyPr>
            <a:normAutofit/>
          </a:bodyPr>
          <a:lstStyle/>
          <a:p>
            <a:pPr>
              <a:buNone/>
            </a:pPr>
            <a:r>
              <a:rPr lang="en-CA" dirty="0" smtClean="0"/>
              <a:t>	</a:t>
            </a:r>
          </a:p>
          <a:p>
            <a:pPr>
              <a:buNone/>
            </a:pPr>
            <a:r>
              <a:rPr lang="en-CA" dirty="0" smtClean="0"/>
              <a:t>	</a:t>
            </a:r>
            <a:r>
              <a:rPr lang="en-CA" dirty="0" err="1" smtClean="0"/>
              <a:t>Phye</a:t>
            </a:r>
            <a:r>
              <a:rPr lang="en-CA" dirty="0" smtClean="0"/>
              <a:t> (1997) states that constructivism is a movement that combines cognition from a developmental perspective with other important issues, such as motivation, self-directed learning, and a focus on the social context of learning.</a:t>
            </a:r>
          </a:p>
          <a:p>
            <a:pPr>
              <a:buNone/>
            </a:pPr>
            <a:endParaRPr lang="en-CA" dirty="0"/>
          </a:p>
          <a:p>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What do we know about the student?</a:t>
            </a:r>
            <a:endParaRPr lang="en-CA" dirty="0"/>
          </a:p>
        </p:txBody>
      </p:sp>
      <p:sp>
        <p:nvSpPr>
          <p:cNvPr id="3" name="Content Placeholder 2"/>
          <p:cNvSpPr>
            <a:spLocks noGrp="1"/>
          </p:cNvSpPr>
          <p:nvPr>
            <p:ph sz="quarter" idx="1"/>
          </p:nvPr>
        </p:nvSpPr>
        <p:spPr/>
        <p:txBody>
          <a:bodyPr>
            <a:normAutofit/>
          </a:bodyPr>
          <a:lstStyle/>
          <a:p>
            <a:pPr lvl="0"/>
            <a:endParaRPr lang="en-CA" dirty="0" smtClean="0"/>
          </a:p>
          <a:p>
            <a:pPr lvl="0"/>
            <a:r>
              <a:rPr lang="en-CA" dirty="0" smtClean="0"/>
              <a:t>Little confidence in his ability to do school work</a:t>
            </a:r>
          </a:p>
          <a:p>
            <a:pPr lvl="0"/>
            <a:r>
              <a:rPr lang="en-CA" dirty="0" smtClean="0"/>
              <a:t>Not motivated in school</a:t>
            </a:r>
          </a:p>
          <a:p>
            <a:pPr lvl="0"/>
            <a:r>
              <a:rPr lang="en-CA" dirty="0" smtClean="0"/>
              <a:t>Repeated grade 7</a:t>
            </a:r>
          </a:p>
          <a:p>
            <a:pPr lvl="0"/>
            <a:r>
              <a:rPr lang="en-CA" dirty="0" smtClean="0"/>
              <a:t>Interested in mechanics</a:t>
            </a:r>
          </a:p>
          <a:p>
            <a:pPr lvl="0"/>
            <a:r>
              <a:rPr lang="en-CA" dirty="0" smtClean="0"/>
              <a:t>Able to read a map</a:t>
            </a:r>
          </a:p>
          <a:p>
            <a:pPr lvl="0"/>
            <a:r>
              <a:rPr lang="en-CA" dirty="0" smtClean="0"/>
              <a:t>Able to write bills and letters</a:t>
            </a:r>
          </a:p>
          <a:p>
            <a:pPr lvl="0"/>
            <a:r>
              <a:rPr lang="en-CA" dirty="0" smtClean="0"/>
              <a:t>Practical</a:t>
            </a:r>
          </a:p>
          <a:p>
            <a:pPr lvl="0"/>
            <a:r>
              <a:rPr lang="en-CA" dirty="0" smtClean="0"/>
              <a:t>Wants to be a good citizen</a:t>
            </a:r>
          </a:p>
          <a:p>
            <a:pPr lvl="0"/>
            <a:endParaRPr lang="en-CA" dirty="0" smtClean="0"/>
          </a:p>
          <a:p>
            <a:pPr>
              <a:buNone/>
            </a:pPr>
            <a:endParaRPr lang="en-CA" dirty="0" smtClean="0"/>
          </a:p>
          <a:p>
            <a:pPr>
              <a:buNone/>
            </a:pPr>
            <a:endParaRPr lang="en-CA" dirty="0"/>
          </a:p>
          <a:p>
            <a:endParaRPr lang="en-C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Suggestions :</a:t>
            </a:r>
            <a:endParaRPr lang="en-CA" dirty="0"/>
          </a:p>
        </p:txBody>
      </p:sp>
      <p:sp>
        <p:nvSpPr>
          <p:cNvPr id="3" name="Content Placeholder 2"/>
          <p:cNvSpPr>
            <a:spLocks noGrp="1"/>
          </p:cNvSpPr>
          <p:nvPr>
            <p:ph sz="quarter" idx="1"/>
          </p:nvPr>
        </p:nvSpPr>
        <p:spPr/>
        <p:txBody>
          <a:bodyPr>
            <a:normAutofit fontScale="85000" lnSpcReduction="20000"/>
          </a:bodyPr>
          <a:lstStyle/>
          <a:p>
            <a:pPr lvl="0"/>
            <a:endParaRPr lang="en-CA" dirty="0" smtClean="0"/>
          </a:p>
          <a:p>
            <a:pPr lvl="0"/>
            <a:r>
              <a:rPr lang="en-CA" dirty="0" smtClean="0"/>
              <a:t>Allowing independence and opportunities to take initiative</a:t>
            </a:r>
          </a:p>
          <a:p>
            <a:pPr lvl="0"/>
            <a:r>
              <a:rPr lang="en-CA" dirty="0" smtClean="0"/>
              <a:t>Providing hand-on activities</a:t>
            </a:r>
          </a:p>
          <a:p>
            <a:pPr lvl="0"/>
            <a:r>
              <a:rPr lang="en-CA" dirty="0" smtClean="0"/>
              <a:t>Link learning to real life possibilities</a:t>
            </a:r>
          </a:p>
          <a:p>
            <a:pPr lvl="0"/>
            <a:r>
              <a:rPr lang="en-CA" dirty="0" smtClean="0"/>
              <a:t>Building on students’ prior-knowledge</a:t>
            </a:r>
          </a:p>
          <a:p>
            <a:pPr lvl="0"/>
            <a:r>
              <a:rPr lang="en-CA" dirty="0" smtClean="0"/>
              <a:t>Encouraging discussion with teacher and other students</a:t>
            </a:r>
          </a:p>
          <a:p>
            <a:pPr lvl="0"/>
            <a:r>
              <a:rPr lang="en-CA" dirty="0" smtClean="0"/>
              <a:t>Asking open-ended questions</a:t>
            </a:r>
          </a:p>
          <a:p>
            <a:pPr lvl="0"/>
            <a:r>
              <a:rPr lang="en-CA" dirty="0" smtClean="0"/>
              <a:t>Allowing response time</a:t>
            </a:r>
          </a:p>
          <a:p>
            <a:pPr lvl="0"/>
            <a:r>
              <a:rPr lang="en-CA" dirty="0" smtClean="0"/>
              <a:t>Encouraging inquiry-base learning</a:t>
            </a:r>
          </a:p>
          <a:p>
            <a:pPr lvl="0"/>
            <a:r>
              <a:rPr lang="en-CA" dirty="0" smtClean="0"/>
              <a:t>Flexibility in lesson</a:t>
            </a:r>
          </a:p>
          <a:p>
            <a:pPr lvl="0"/>
            <a:r>
              <a:rPr lang="en-CA" dirty="0" smtClean="0"/>
              <a:t>Using precise words such as create, predict, classify and analyse</a:t>
            </a:r>
          </a:p>
          <a:p>
            <a:pPr lvl="0"/>
            <a:r>
              <a:rPr lang="en-CA" dirty="0" smtClean="0"/>
              <a:t>Encouraging exploration and questioning of hypotheses</a:t>
            </a:r>
            <a:endParaRPr lang="en-US" dirty="0"/>
          </a:p>
          <a:p>
            <a:pPr>
              <a:buNone/>
            </a:pPr>
            <a:endParaRPr lang="en-CA" dirty="0"/>
          </a:p>
          <a:p>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CA" dirty="0"/>
          </a:p>
        </p:txBody>
      </p:sp>
      <p:sp>
        <p:nvSpPr>
          <p:cNvPr id="3" name="Content Placeholder 2"/>
          <p:cNvSpPr>
            <a:spLocks noGrp="1"/>
          </p:cNvSpPr>
          <p:nvPr>
            <p:ph sz="quarter" idx="1"/>
          </p:nvPr>
        </p:nvSpPr>
        <p:spPr/>
        <p:txBody>
          <a:bodyPr>
            <a:normAutofit fontScale="92500" lnSpcReduction="20000"/>
          </a:bodyPr>
          <a:lstStyle/>
          <a:p>
            <a:r>
              <a:rPr lang="en-US" b="1" dirty="0" smtClean="0">
                <a:hlinkClick r:id="rId2"/>
              </a:rPr>
              <a:t>"Romancing The Child"</a:t>
            </a:r>
            <a:r>
              <a:rPr lang="en-US" dirty="0" smtClean="0"/>
              <a:t> by E. D. Hirsch Jr., Education Matters, Spring 2001. </a:t>
            </a:r>
            <a:endParaRPr lang="en-CA" dirty="0" smtClean="0"/>
          </a:p>
          <a:p>
            <a:r>
              <a:rPr lang="en-CA" u="sng" dirty="0" smtClean="0">
                <a:hlinkClick r:id="rId3"/>
              </a:rPr>
              <a:t>http://www.city-journal.org/html/14_3_defense_memorization.html</a:t>
            </a:r>
            <a:endParaRPr lang="en-CA" dirty="0" smtClean="0"/>
          </a:p>
          <a:p>
            <a:r>
              <a:rPr lang="en-CA" u="sng" dirty="0" smtClean="0">
                <a:hlinkClick r:id="rId4"/>
              </a:rPr>
              <a:t>http://concretekax.blogspot.ca/2009/07/is-rote-memorization-20th-century-skill.html</a:t>
            </a:r>
            <a:endParaRPr lang="en-CA" dirty="0" smtClean="0"/>
          </a:p>
          <a:p>
            <a:r>
              <a:rPr lang="en-CA" u="sng" dirty="0" smtClean="0">
                <a:hlinkClick r:id="rId5"/>
              </a:rPr>
              <a:t>http://voiced.ca/?p=1668</a:t>
            </a:r>
            <a:endParaRPr lang="en-CA" u="sng" dirty="0" smtClean="0"/>
          </a:p>
          <a:p>
            <a:r>
              <a:rPr lang="en-US" dirty="0" smtClean="0">
                <a:hlinkClick r:id="rId6"/>
              </a:rPr>
              <a:t>Fad, Fraud, and Folly in Education</a:t>
            </a:r>
            <a:r>
              <a:rPr lang="en-US" dirty="0" smtClean="0"/>
              <a:t> by Martin A. </a:t>
            </a:r>
            <a:r>
              <a:rPr lang="en-US" dirty="0" err="1" smtClean="0"/>
              <a:t>Kozloff</a:t>
            </a:r>
            <a:r>
              <a:rPr lang="en-US" dirty="0" smtClean="0"/>
              <a:t>, University of North Carolina, Wilmington, November 2002.</a:t>
            </a:r>
          </a:p>
          <a:p>
            <a:r>
              <a:rPr lang="en-CA" u="sng" dirty="0" smtClean="0">
                <a:hlinkClick r:id="rId7"/>
              </a:rPr>
              <a:t>http://www.pbs.org/teacherline/courses/inst335/docs/inst335_brooks.pdf</a:t>
            </a:r>
            <a:endParaRPr lang="en-CA" dirty="0" smtClean="0"/>
          </a:p>
          <a:p>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a:buNone/>
            </a:pPr>
            <a:r>
              <a:rPr lang="en-US" dirty="0" smtClean="0"/>
              <a:t>"</a:t>
            </a:r>
            <a:r>
              <a:rPr lang="en-US" sz="4800" dirty="0" smtClean="0"/>
              <a:t>The central educational fallacy of our time:</a:t>
            </a:r>
            <a:br>
              <a:rPr lang="en-US" sz="4800" dirty="0" smtClean="0"/>
            </a:br>
            <a:r>
              <a:rPr lang="en-US" sz="4800" dirty="0" smtClean="0"/>
              <a:t>that one can think without having anything to think about." </a:t>
            </a:r>
          </a:p>
          <a:p>
            <a:pPr>
              <a:buNone/>
            </a:pPr>
            <a:r>
              <a:rPr lang="en-US" sz="4800" i="1" dirty="0" smtClean="0"/>
              <a:t>- Heather Mac Donald</a:t>
            </a:r>
            <a:r>
              <a:rPr lang="en-US" sz="4800" dirty="0" smtClean="0"/>
              <a:t> </a:t>
            </a:r>
          </a:p>
          <a:p>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Kids Can’t Read or do Math, but they still feel really good about themselves</a:t>
            </a:r>
            <a:endParaRPr lang="en-CA" dirty="0"/>
          </a:p>
        </p:txBody>
      </p:sp>
      <p:sp>
        <p:nvSpPr>
          <p:cNvPr id="3" name="Content Placeholder 2"/>
          <p:cNvSpPr>
            <a:spLocks noGrp="1"/>
          </p:cNvSpPr>
          <p:nvPr>
            <p:ph sz="quarter" idx="1"/>
          </p:nvPr>
        </p:nvSpPr>
        <p:spPr>
          <a:xfrm>
            <a:off x="457200" y="1600201"/>
            <a:ext cx="8229600" cy="457200"/>
          </a:xfrm>
        </p:spPr>
        <p:txBody>
          <a:bodyPr>
            <a:normAutofit fontScale="92500" lnSpcReduction="10000"/>
          </a:bodyPr>
          <a:lstStyle/>
          <a:p>
            <a:endParaRPr lang="en-CA" dirty="0"/>
          </a:p>
        </p:txBody>
      </p:sp>
      <p:pic>
        <p:nvPicPr>
          <p:cNvPr id="4" name="Picture 3" descr="pix_constructivism.jpg"/>
          <p:cNvPicPr/>
          <p:nvPr/>
        </p:nvPicPr>
        <p:blipFill>
          <a:blip r:embed="rId2" cstate="print"/>
          <a:stretch>
            <a:fillRect/>
          </a:stretch>
        </p:blipFill>
        <p:spPr>
          <a:xfrm>
            <a:off x="152400" y="1524000"/>
            <a:ext cx="8763000" cy="5181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Cynic’s Testimony:</a:t>
            </a:r>
            <a:endParaRPr lang="en-CA" dirty="0"/>
          </a:p>
        </p:txBody>
      </p:sp>
      <p:sp>
        <p:nvSpPr>
          <p:cNvPr id="3" name="Content Placeholder 2"/>
          <p:cNvSpPr>
            <a:spLocks noGrp="1"/>
          </p:cNvSpPr>
          <p:nvPr>
            <p:ph sz="quarter" idx="1"/>
          </p:nvPr>
        </p:nvSpPr>
        <p:spPr>
          <a:xfrm>
            <a:off x="0" y="1600200"/>
            <a:ext cx="8991600" cy="3962400"/>
          </a:xfrm>
        </p:spPr>
        <p:txBody>
          <a:bodyPr>
            <a:normAutofit lnSpcReduction="10000"/>
          </a:bodyPr>
          <a:lstStyle/>
          <a:p>
            <a:pPr>
              <a:buNone/>
            </a:pPr>
            <a:r>
              <a:rPr lang="en-CA" dirty="0" smtClean="0"/>
              <a:t>      Hirsh (2001) As </a:t>
            </a:r>
            <a:r>
              <a:rPr lang="en-CA" dirty="0"/>
              <a:t>a society, we've been chasing the chimera of progressive education through most of the 20th century, and now it's come home with a </a:t>
            </a:r>
            <a:r>
              <a:rPr lang="en-CA" dirty="0" smtClean="0"/>
              <a:t>vengeance.  Points to consider:</a:t>
            </a:r>
          </a:p>
          <a:p>
            <a:pPr>
              <a:buNone/>
            </a:pPr>
            <a:endParaRPr lang="en-CA" dirty="0"/>
          </a:p>
          <a:p>
            <a:pPr>
              <a:buNone/>
            </a:pPr>
            <a:endParaRPr lang="en-CA" dirty="0"/>
          </a:p>
          <a:p>
            <a:pPr>
              <a:buNone/>
            </a:pPr>
            <a:endParaRPr lang="en-CA" dirty="0" smtClean="0"/>
          </a:p>
          <a:p>
            <a:pPr>
              <a:buNone/>
            </a:pPr>
            <a:r>
              <a:rPr lang="en-CA" dirty="0"/>
              <a:t> </a:t>
            </a:r>
            <a:r>
              <a:rPr lang="en-CA" dirty="0" smtClean="0"/>
              <a:t>    </a:t>
            </a:r>
            <a:endParaRPr lang="en-CA" dirty="0"/>
          </a:p>
          <a:p>
            <a:pPr>
              <a:buNone/>
            </a:pPr>
            <a:r>
              <a:rPr lang="en-CA" dirty="0" smtClean="0"/>
              <a:t>      </a:t>
            </a:r>
            <a:endParaRPr lang="en-CA" dirty="0"/>
          </a:p>
          <a:p>
            <a:endParaRPr lang="en-CA" dirty="0"/>
          </a:p>
        </p:txBody>
      </p:sp>
      <p:pic>
        <p:nvPicPr>
          <p:cNvPr id="68610" name="Picture 2" descr="http://marwarakha.com/wordpress/wp-content/uploads/2010/06/Dangling-Carrot.jpg"/>
          <p:cNvPicPr>
            <a:picLocks noChangeAspect="1" noChangeArrowheads="1"/>
          </p:cNvPicPr>
          <p:nvPr/>
        </p:nvPicPr>
        <p:blipFill>
          <a:blip r:embed="rId2" cstate="print"/>
          <a:srcRect/>
          <a:stretch>
            <a:fillRect/>
          </a:stretch>
        </p:blipFill>
        <p:spPr bwMode="auto">
          <a:xfrm>
            <a:off x="914400" y="3352800"/>
            <a:ext cx="7239000" cy="33528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1</a:t>
            </a:r>
            <a:endParaRPr lang="en-CA" dirty="0"/>
          </a:p>
        </p:txBody>
      </p:sp>
      <p:sp>
        <p:nvSpPr>
          <p:cNvPr id="3" name="Content Placeholder 2"/>
          <p:cNvSpPr>
            <a:spLocks noGrp="1"/>
          </p:cNvSpPr>
          <p:nvPr>
            <p:ph sz="quarter" idx="1"/>
          </p:nvPr>
        </p:nvSpPr>
        <p:spPr>
          <a:xfrm>
            <a:off x="301752" y="1527048"/>
            <a:ext cx="8503920" cy="4187952"/>
          </a:xfrm>
        </p:spPr>
        <p:txBody>
          <a:bodyPr>
            <a:normAutofit/>
          </a:bodyPr>
          <a:lstStyle/>
          <a:p>
            <a:r>
              <a:rPr lang="en-CA" dirty="0" smtClean="0"/>
              <a:t>We have kids who can't read or spell very well, can't multiply or make change without a calculator, can't form logical arguments and can't think coherently, who don't know the difference between the Civil War and the American Revolution, never heard of the Reformation or the Enlightenment, and who haven't a clue what Charlemagne, Newton, Jefferson or Dickens did.</a:t>
            </a:r>
            <a:endParaRPr lang="en-CA" dirty="0"/>
          </a:p>
        </p:txBody>
      </p:sp>
      <p:pic>
        <p:nvPicPr>
          <p:cNvPr id="67586" name="Picture 2" descr="http://www.wpclipart.com/toys/blocks/abc_blocks.png"/>
          <p:cNvPicPr>
            <a:picLocks noChangeAspect="1" noChangeArrowheads="1"/>
          </p:cNvPicPr>
          <p:nvPr/>
        </p:nvPicPr>
        <p:blipFill>
          <a:blip r:embed="rId2" cstate="print"/>
          <a:srcRect/>
          <a:stretch>
            <a:fillRect/>
          </a:stretch>
        </p:blipFill>
        <p:spPr bwMode="auto">
          <a:xfrm>
            <a:off x="6477000" y="4537202"/>
            <a:ext cx="2386425" cy="232079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2</a:t>
            </a:r>
            <a:endParaRPr lang="en-CA" dirty="0"/>
          </a:p>
        </p:txBody>
      </p:sp>
      <p:sp>
        <p:nvSpPr>
          <p:cNvPr id="3" name="Content Placeholder 2"/>
          <p:cNvSpPr>
            <a:spLocks noGrp="1"/>
          </p:cNvSpPr>
          <p:nvPr>
            <p:ph sz="quarter" idx="1"/>
          </p:nvPr>
        </p:nvSpPr>
        <p:spPr>
          <a:xfrm>
            <a:off x="301752" y="1527048"/>
            <a:ext cx="4575048" cy="4873752"/>
          </a:xfrm>
        </p:spPr>
        <p:txBody>
          <a:bodyPr>
            <a:normAutofit fontScale="92500"/>
          </a:bodyPr>
          <a:lstStyle/>
          <a:p>
            <a:r>
              <a:rPr lang="en-CA" dirty="0" smtClean="0"/>
              <a:t>They can't sit still because no one ever told them to just sit down and listen, they can't think or work independently because they've been depending on their collaborative workgroups since Kindergarten, and they don't know how to ask questions because they have little experience in dealing with definite factual answers</a:t>
            </a:r>
            <a:endParaRPr lang="en-CA" dirty="0"/>
          </a:p>
        </p:txBody>
      </p:sp>
      <p:pic>
        <p:nvPicPr>
          <p:cNvPr id="66562" name="Picture 2" descr="http://www.divawhispers.com/wp-content/uploads/2011/09/head-silhouette-with-question-mark.png"/>
          <p:cNvPicPr>
            <a:picLocks noChangeAspect="1" noChangeArrowheads="1"/>
          </p:cNvPicPr>
          <p:nvPr/>
        </p:nvPicPr>
        <p:blipFill>
          <a:blip r:embed="rId2" cstate="print"/>
          <a:srcRect/>
          <a:stretch>
            <a:fillRect/>
          </a:stretch>
        </p:blipFill>
        <p:spPr bwMode="auto">
          <a:xfrm>
            <a:off x="4800600" y="1524000"/>
            <a:ext cx="4149875" cy="48006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3</a:t>
            </a:r>
            <a:endParaRPr lang="en-CA" dirty="0"/>
          </a:p>
        </p:txBody>
      </p:sp>
      <p:sp>
        <p:nvSpPr>
          <p:cNvPr id="3" name="Content Placeholder 2"/>
          <p:cNvSpPr>
            <a:spLocks noGrp="1"/>
          </p:cNvSpPr>
          <p:nvPr>
            <p:ph sz="quarter" idx="1"/>
          </p:nvPr>
        </p:nvSpPr>
        <p:spPr>
          <a:xfrm>
            <a:off x="301752" y="1527048"/>
            <a:ext cx="8503920" cy="4111752"/>
          </a:xfrm>
        </p:spPr>
        <p:txBody>
          <a:bodyPr/>
          <a:lstStyle/>
          <a:p>
            <a:r>
              <a:rPr lang="en-CA" dirty="0" smtClean="0"/>
              <a:t>Later in life, they take vacations to places they can't find on a map.</a:t>
            </a:r>
            <a:endParaRPr lang="en-CA" dirty="0"/>
          </a:p>
        </p:txBody>
      </p:sp>
      <p:pic>
        <p:nvPicPr>
          <p:cNvPr id="65538" name="Picture 2" descr="http://images.clipartof.com/thumbnails/441661-Cartoon-Lost-Hiker-Using-A-Map.jpg"/>
          <p:cNvPicPr>
            <a:picLocks noChangeAspect="1" noChangeArrowheads="1"/>
          </p:cNvPicPr>
          <p:nvPr/>
        </p:nvPicPr>
        <p:blipFill>
          <a:blip r:embed="rId2" cstate="print"/>
          <a:srcRect/>
          <a:stretch>
            <a:fillRect/>
          </a:stretch>
        </p:blipFill>
        <p:spPr bwMode="auto">
          <a:xfrm>
            <a:off x="2895600" y="3048000"/>
            <a:ext cx="3241783" cy="313372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4041648" cy="4949952"/>
          </a:xfrm>
        </p:spPr>
        <p:txBody>
          <a:bodyPr/>
          <a:lstStyle/>
          <a:p>
            <a:r>
              <a:rPr lang="en-CA" dirty="0" smtClean="0"/>
              <a:t>But they do have terrific self-esteem, a sense of entitlement, and have been romanced into thinking the real world will make allowances for them.</a:t>
            </a:r>
            <a:endParaRPr lang="en-CA" dirty="0"/>
          </a:p>
        </p:txBody>
      </p:sp>
      <p:pic>
        <p:nvPicPr>
          <p:cNvPr id="64514" name="Picture 2" descr="http://mindcafe.org/images/confidence/build-confidence.jpg"/>
          <p:cNvPicPr>
            <a:picLocks noChangeAspect="1" noChangeArrowheads="1"/>
          </p:cNvPicPr>
          <p:nvPr/>
        </p:nvPicPr>
        <p:blipFill>
          <a:blip r:embed="rId2" cstate="print"/>
          <a:srcRect/>
          <a:stretch>
            <a:fillRect/>
          </a:stretch>
        </p:blipFill>
        <p:spPr bwMode="auto">
          <a:xfrm>
            <a:off x="4343400" y="1524000"/>
            <a:ext cx="4305300" cy="4876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'Trouble at the Happiest School on Earth.'</a:t>
            </a:r>
            <a:endParaRPr lang="en-CA" dirty="0"/>
          </a:p>
        </p:txBody>
      </p:sp>
      <p:sp>
        <p:nvSpPr>
          <p:cNvPr id="3" name="Content Placeholder 2"/>
          <p:cNvSpPr>
            <a:spLocks noGrp="1"/>
          </p:cNvSpPr>
          <p:nvPr>
            <p:ph sz="quarter" idx="1"/>
          </p:nvPr>
        </p:nvSpPr>
        <p:spPr>
          <a:xfrm>
            <a:off x="0" y="1600200"/>
            <a:ext cx="9144000" cy="5257800"/>
          </a:xfrm>
        </p:spPr>
        <p:txBody>
          <a:bodyPr>
            <a:normAutofit fontScale="92500"/>
          </a:bodyPr>
          <a:lstStyle/>
          <a:p>
            <a:r>
              <a:rPr lang="en-US" dirty="0" smtClean="0"/>
              <a:t>"According to the New York Times, the Disney school was to follow the 'most advanced' progressive educational methods. ... Such methods, although they have been in use for decades, have rarely worked well. The Celebration School was no exception. The Times article began, 'The start of the school year here is just a few days away, so it was no surprise that there was a line of parents at the Celebration School office the other day. </a:t>
            </a:r>
            <a:r>
              <a:rPr lang="en-US" b="1" dirty="0" smtClean="0"/>
              <a:t>But the reason for the line was: they were queuing up to withdraw their children.</a:t>
            </a:r>
            <a:r>
              <a:rPr lang="en-US" dirty="0" smtClean="0"/>
              <a:t>' Parents said they were dissatisfied with the lack of clear academic goals and measures of achievement, as well as with the lack of order and structure that accompanied the progressive methods.“ (Hirsch 2001)</a:t>
            </a:r>
            <a:endParaRPr lang="en-CA"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119</TotalTime>
  <Words>823</Words>
  <Application>Microsoft Office PowerPoint</Application>
  <PresentationFormat>On-screen Show (4:3)</PresentationFormat>
  <Paragraphs>65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Civic</vt:lpstr>
      <vt:lpstr>The Poor Scholar:Questioning Constructivism</vt:lpstr>
      <vt:lpstr>Slide 2</vt:lpstr>
      <vt:lpstr>Kids Can’t Read or do Math, but they still feel really good about themselves</vt:lpstr>
      <vt:lpstr>One Cynic’s Testimony:</vt:lpstr>
      <vt:lpstr># 1</vt:lpstr>
      <vt:lpstr># 2</vt:lpstr>
      <vt:lpstr># 3</vt:lpstr>
      <vt:lpstr>Slide 8</vt:lpstr>
      <vt:lpstr>'Trouble at the Happiest School on Earth.'</vt:lpstr>
      <vt:lpstr>Further Research to refute constructivism</vt:lpstr>
      <vt:lpstr>Slide 11</vt:lpstr>
      <vt:lpstr>Not totally against it but raises a good point:</vt:lpstr>
      <vt:lpstr>What do we know about constructivism?</vt:lpstr>
      <vt:lpstr>What do we know about the student?</vt:lpstr>
      <vt:lpstr>Suggestions :</vt:lpstr>
      <vt:lpstr>Bibliography:</vt:lpstr>
    </vt:vector>
  </TitlesOfParts>
  <Company>Province of N.B.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Refuting Constructivism</dc:title>
  <dc:creator>School District 8</dc:creator>
  <cp:lastModifiedBy>Province of NS</cp:lastModifiedBy>
  <cp:revision>16</cp:revision>
  <dcterms:created xsi:type="dcterms:W3CDTF">2012-07-03T15:51:42Z</dcterms:created>
  <dcterms:modified xsi:type="dcterms:W3CDTF">2012-07-05T17:28:05Z</dcterms:modified>
</cp:coreProperties>
</file>